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Exo 2 SemiBold"/>
      <p:regular r:id="rId21"/>
      <p:bold r:id="rId22"/>
      <p:italic r:id="rId23"/>
      <p:boldItalic r:id="rId24"/>
    </p:embeddedFont>
    <p:embeddedFont>
      <p:font typeface="Exo 2 Medium"/>
      <p:regular r:id="rId25"/>
      <p:bold r:id="rId26"/>
      <p:italic r:id="rId27"/>
      <p:boldItalic r:id="rId28"/>
    </p:embeddedFont>
    <p:embeddedFont>
      <p:font typeface="Raleway Medium"/>
      <p:regular r:id="rId29"/>
      <p:bold r:id="rId30"/>
      <p:italic r:id="rId31"/>
      <p:boldItalic r:id="rId32"/>
    </p:embeddedFont>
    <p:embeddedFont>
      <p:font typeface="Exo 2"/>
      <p:regular r:id="rId33"/>
      <p:bold r:id="rId34"/>
      <p:italic r:id="rId35"/>
      <p:boldItalic r:id="rId36"/>
    </p:embeddedFont>
    <p:embeddedFont>
      <p:font typeface="Exo 2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Exo2SemiBold-bold.fntdata"/><Relationship Id="rId21" Type="http://schemas.openxmlformats.org/officeDocument/2006/relationships/font" Target="fonts/Exo2SemiBold-regular.fntdata"/><Relationship Id="rId24" Type="http://schemas.openxmlformats.org/officeDocument/2006/relationships/font" Target="fonts/Exo2SemiBold-boldItalic.fntdata"/><Relationship Id="rId23" Type="http://schemas.openxmlformats.org/officeDocument/2006/relationships/font" Target="fonts/Exo2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2Medium-bold.fntdata"/><Relationship Id="rId25" Type="http://schemas.openxmlformats.org/officeDocument/2006/relationships/font" Target="fonts/Exo2Medium-regular.fntdata"/><Relationship Id="rId28" Type="http://schemas.openxmlformats.org/officeDocument/2006/relationships/font" Target="fonts/Exo2Medium-boldItalic.fntdata"/><Relationship Id="rId27" Type="http://schemas.openxmlformats.org/officeDocument/2006/relationships/font" Target="fonts/Exo2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Medium-italic.fntdata"/><Relationship Id="rId30" Type="http://schemas.openxmlformats.org/officeDocument/2006/relationships/font" Target="fonts/RalewayMedium-bold.fntdata"/><Relationship Id="rId11" Type="http://schemas.openxmlformats.org/officeDocument/2006/relationships/slide" Target="slides/slide7.xml"/><Relationship Id="rId33" Type="http://schemas.openxmlformats.org/officeDocument/2006/relationships/font" Target="fonts/Exo2-regular.fntdata"/><Relationship Id="rId10" Type="http://schemas.openxmlformats.org/officeDocument/2006/relationships/slide" Target="slides/slide6.xml"/><Relationship Id="rId32" Type="http://schemas.openxmlformats.org/officeDocument/2006/relationships/font" Target="fonts/RalewayMedium-boldItalic.fntdata"/><Relationship Id="rId13" Type="http://schemas.openxmlformats.org/officeDocument/2006/relationships/font" Target="fonts/Raleway-bold.fntdata"/><Relationship Id="rId35" Type="http://schemas.openxmlformats.org/officeDocument/2006/relationships/font" Target="fonts/Exo2-italic.fntdata"/><Relationship Id="rId12" Type="http://schemas.openxmlformats.org/officeDocument/2006/relationships/font" Target="fonts/Raleway-regular.fntdata"/><Relationship Id="rId34" Type="http://schemas.openxmlformats.org/officeDocument/2006/relationships/font" Target="fonts/Exo2-bold.fntdata"/><Relationship Id="rId15" Type="http://schemas.openxmlformats.org/officeDocument/2006/relationships/font" Target="fonts/Raleway-boldItalic.fntdata"/><Relationship Id="rId37" Type="http://schemas.openxmlformats.org/officeDocument/2006/relationships/font" Target="fonts/Exo2ExtraBold-bold.fntdata"/><Relationship Id="rId14" Type="http://schemas.openxmlformats.org/officeDocument/2006/relationships/font" Target="fonts/Raleway-italic.fntdata"/><Relationship Id="rId36" Type="http://schemas.openxmlformats.org/officeDocument/2006/relationships/font" Target="fonts/Exo2-bold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38" Type="http://schemas.openxmlformats.org/officeDocument/2006/relationships/font" Target="fonts/Exo2ExtraBold-boldItalic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09241a82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709241a8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09241a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709241a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-2481800" y="0"/>
            <a:ext cx="137211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-2439725" y="2607088"/>
            <a:ext cx="170130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-2474225" y="3985100"/>
            <a:ext cx="13620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-2439725" y="1373850"/>
            <a:ext cx="13551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2055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/>
        </p:nvSpPr>
        <p:spPr>
          <a:xfrm rot="5400000">
            <a:off x="-2156575" y="2110625"/>
            <a:ext cx="4922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2"/>
          <p:cNvSpPr txBox="1"/>
          <p:nvPr>
            <p:ph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" name="Google Shape;88;p12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/>
        </p:nvSpPr>
        <p:spPr>
          <a:xfrm rot="5400000">
            <a:off x="6924225" y="837150"/>
            <a:ext cx="2817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 txBox="1"/>
          <p:nvPr/>
        </p:nvSpPr>
        <p:spPr>
          <a:xfrm rot="-5400000">
            <a:off x="-837150" y="3162750"/>
            <a:ext cx="2817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/>
        </p:nvSpPr>
        <p:spPr>
          <a:xfrm>
            <a:off x="-2819925" y="2656725"/>
            <a:ext cx="148911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-2819925" y="3985075"/>
            <a:ext cx="14202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-2819925" y="1328375"/>
            <a:ext cx="142968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3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3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98" name="Google Shape;98;p1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 rot="5400000">
            <a:off x="-2135425" y="2131800"/>
            <a:ext cx="4880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5"/>
          <p:cNvSpPr txBox="1"/>
          <p:nvPr>
            <p:ph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/>
        </p:nvSpPr>
        <p:spPr>
          <a:xfrm>
            <a:off x="3601650" y="-576575"/>
            <a:ext cx="2449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/>
        </p:nvSpPr>
        <p:spPr>
          <a:xfrm rot="5400000">
            <a:off x="-1890800" y="2115400"/>
            <a:ext cx="4916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 rot="5400000">
            <a:off x="6163025" y="2083575"/>
            <a:ext cx="4894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6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6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6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6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6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/(BOt)/ @DoNORBOT/(bot)/@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/>
        </p:nvSpPr>
        <p:spPr>
          <a:xfrm rot="-5400000">
            <a:off x="7727550" y="3579450"/>
            <a:ext cx="20544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-2980250" y="4104525"/>
            <a:ext cx="13872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-2980250" y="2738450"/>
            <a:ext cx="156078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@DoNORBOT/(bot)/@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1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0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0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0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 rot="5400000">
            <a:off x="-2151325" y="2116000"/>
            <a:ext cx="4911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21"/>
          <p:cNvSpPr txBox="1"/>
          <p:nvPr>
            <p:ph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2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23"/>
          <p:cNvSpPr txBox="1"/>
          <p:nvPr>
            <p:ph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25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6" name="Google Shape;196;p25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/>
        </p:nvSpPr>
        <p:spPr>
          <a:xfrm rot="5400000">
            <a:off x="-720550" y="520650"/>
            <a:ext cx="2337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99" name="Google Shape;199;p2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-999800" y="2643825"/>
            <a:ext cx="142593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-2433275" y="1328375"/>
            <a:ext cx="154947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209" name="Google Shape;209;p26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210" name="Google Shape;210;p2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-523875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/(BOt)/ @DNORBOT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715025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11400" y="2656725"/>
            <a:ext cx="13464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-320800" y="3985100"/>
            <a:ext cx="141837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1400" y="1328375"/>
            <a:ext cx="13464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8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29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9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0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30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30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>
            <a:off x="-2640750" y="4009200"/>
            <a:ext cx="18606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4"/>
          <p:cNvSpPr txBox="1"/>
          <p:nvPr>
            <p:ph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4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4"/>
          <p:cNvSpPr txBox="1"/>
          <p:nvPr>
            <p:ph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"/>
          <p:cNvSpPr txBox="1"/>
          <p:nvPr>
            <p:ph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4"/>
          <p:cNvSpPr txBox="1"/>
          <p:nvPr>
            <p:ph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4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4"/>
          <p:cNvSpPr txBox="1"/>
          <p:nvPr>
            <p:ph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4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/(BOt)/ @DoNORBOT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6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/>
        </p:nvSpPr>
        <p:spPr>
          <a:xfrm rot="5400000">
            <a:off x="-867475" y="3399475"/>
            <a:ext cx="2344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/>
        </p:nvSpPr>
        <p:spPr>
          <a:xfrm>
            <a:off x="-2404975" y="2656725"/>
            <a:ext cx="140139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-2404975" y="1366100"/>
            <a:ext cx="155418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/>
        </p:nvSpPr>
        <p:spPr>
          <a:xfrm>
            <a:off x="4929175" y="1655900"/>
            <a:ext cx="42075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/>
        </p:nvSpPr>
        <p:spPr>
          <a:xfrm rot="5400000">
            <a:off x="-862675" y="3404350"/>
            <a:ext cx="2334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BOT</a:t>
            </a:r>
            <a:r>
              <a:rPr b="0" i="0" lang="en" sz="7900" u="none" cap="none" strike="noStrik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 @DONORBOT 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/>
        </p:nvSpPr>
        <p:spPr>
          <a:xfrm>
            <a:off x="0" y="3964075"/>
            <a:ext cx="13693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@DONORBOT/(BOt)/ @DNORBOT/(bot)/@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t/>
            </a:r>
            <a:endParaRPr sz="7900">
              <a:solidFill>
                <a:schemeClr val="accent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" name="Google Shape;73;p10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b="0" i="0" sz="1400" u="none" cap="none" strike="noStrik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2930125" y="805350"/>
            <a:ext cx="65655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@Donorb</a:t>
            </a:r>
            <a:r>
              <a:rPr lang="en"/>
              <a:t>ot</a:t>
            </a:r>
            <a:br>
              <a:rPr lang="en"/>
            </a:br>
            <a:r>
              <a:rPr lang="en"/>
              <a:t>-</a:t>
            </a:r>
            <a:r>
              <a:rPr b="1" lang="en" sz="4800">
                <a:latin typeface="Exo 2"/>
                <a:ea typeface="Exo 2"/>
                <a:cs typeface="Exo 2"/>
                <a:sym typeface="Exo 2"/>
              </a:rPr>
              <a:t> Про помощь</a:t>
            </a:r>
            <a:endParaRPr b="1" sz="4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2930125" y="3211525"/>
            <a:ext cx="5477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История создания бота</a:t>
            </a:r>
            <a:endParaRPr/>
          </a:p>
        </p:txBody>
      </p:sp>
      <p:grpSp>
        <p:nvGrpSpPr>
          <p:cNvPr id="296" name="Google Shape;296;p35"/>
          <p:cNvGrpSpPr/>
          <p:nvPr/>
        </p:nvGrpSpPr>
        <p:grpSpPr>
          <a:xfrm>
            <a:off x="-1143704" y="1399540"/>
            <a:ext cx="3692970" cy="3912200"/>
            <a:chOff x="411650" y="2156650"/>
            <a:chExt cx="2413075" cy="2556325"/>
          </a:xfrm>
        </p:grpSpPr>
        <p:sp>
          <p:nvSpPr>
            <p:cNvPr id="297" name="Google Shape;297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7" name="Google Shape;377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35"/>
          <p:cNvSpPr/>
          <p:nvPr/>
        </p:nvSpPr>
        <p:spPr>
          <a:xfrm>
            <a:off x="1659925" y="805350"/>
            <a:ext cx="1270200" cy="1270200"/>
          </a:xfrm>
          <a:prstGeom prst="ellipse">
            <a:avLst/>
          </a:prstGeom>
          <a:solidFill>
            <a:schemeClr val="accent1">
              <a:alpha val="3568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35"/>
          <p:cNvGrpSpPr/>
          <p:nvPr/>
        </p:nvGrpSpPr>
        <p:grpSpPr>
          <a:xfrm>
            <a:off x="2930862" y="739141"/>
            <a:ext cx="537556" cy="136576"/>
            <a:chOff x="2641350" y="846250"/>
            <a:chExt cx="413600" cy="105075"/>
          </a:xfrm>
        </p:grpSpPr>
        <p:sp>
          <p:nvSpPr>
            <p:cNvPr id="381" name="Google Shape;381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5" name="Google Shape;385;p35"/>
          <p:cNvCxnSpPr/>
          <p:nvPr/>
        </p:nvCxnSpPr>
        <p:spPr>
          <a:xfrm flipH="1" rot="10800000">
            <a:off x="2930850" y="3707225"/>
            <a:ext cx="5518800" cy="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5"/>
          <p:cNvSpPr txBox="1"/>
          <p:nvPr>
            <p:ph idx="2" type="subTitle"/>
          </p:nvPr>
        </p:nvSpPr>
        <p:spPr>
          <a:xfrm>
            <a:off x="2930125" y="3767600"/>
            <a:ext cx="4456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Лёвкин Александр Дмитриевич</a:t>
            </a:r>
            <a:br>
              <a:rPr lang="en">
                <a:latin typeface="Exo 2"/>
                <a:ea typeface="Exo 2"/>
                <a:cs typeface="Exo 2"/>
                <a:sym typeface="Exo 2"/>
              </a:rPr>
            </a:br>
            <a:r>
              <a:rPr lang="en">
                <a:latin typeface="Exo 2"/>
                <a:ea typeface="Exo 2"/>
                <a:cs typeface="Exo 2"/>
                <a:sym typeface="Exo 2"/>
              </a:rPr>
              <a:t>Смазнев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 Никита Юрьевич</a:t>
            </a:r>
            <a:br>
              <a:rPr lang="en">
                <a:latin typeface="Exo 2"/>
                <a:ea typeface="Exo 2"/>
                <a:cs typeface="Exo 2"/>
                <a:sym typeface="Exo 2"/>
              </a:rPr>
            </a:br>
            <a:r>
              <a:rPr lang="en">
                <a:latin typeface="Exo 2"/>
                <a:ea typeface="Exo 2"/>
                <a:cs typeface="Exo 2"/>
                <a:sym typeface="Exo 2"/>
              </a:rPr>
              <a:t>Толстиков Володя Александрович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627425" y="723375"/>
            <a:ext cx="7796400" cy="393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5" y="899613"/>
            <a:ext cx="2646976" cy="19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>
            <p:ph idx="4294967295" type="title"/>
          </p:nvPr>
        </p:nvSpPr>
        <p:spPr>
          <a:xfrm>
            <a:off x="3630600" y="76200"/>
            <a:ext cx="188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Ботик</a:t>
            </a:r>
            <a:endParaRPr sz="4000">
              <a:solidFill>
                <a:schemeClr val="lt1"/>
              </a:solidFill>
              <a:latin typeface="Exo 2 ExtraBold"/>
              <a:ea typeface="Exo 2 ExtraBold"/>
              <a:cs typeface="Exo 2 ExtraBold"/>
              <a:sym typeface="Exo 2 ExtraBold"/>
            </a:endParaRPr>
          </a:p>
        </p:txBody>
      </p:sp>
      <p:grpSp>
        <p:nvGrpSpPr>
          <p:cNvPr id="394" name="Google Shape;394;p36"/>
          <p:cNvGrpSpPr/>
          <p:nvPr/>
        </p:nvGrpSpPr>
        <p:grpSpPr>
          <a:xfrm>
            <a:off x="-3404075" y="5249370"/>
            <a:ext cx="1550073" cy="548628"/>
            <a:chOff x="2641350" y="846250"/>
            <a:chExt cx="296875" cy="105075"/>
          </a:xfrm>
        </p:grpSpPr>
        <p:sp>
          <p:nvSpPr>
            <p:cNvPr id="395" name="Google Shape;395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8" name="Google Shape;3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200" y="1384625"/>
            <a:ext cx="3048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99" name="Google Shape;399;p36"/>
          <p:cNvSpPr txBox="1"/>
          <p:nvPr>
            <p:ph idx="1" type="subTitle"/>
          </p:nvPr>
        </p:nvSpPr>
        <p:spPr>
          <a:xfrm>
            <a:off x="3015825" y="3891000"/>
            <a:ext cx="311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@Hak_donor_bot</a:t>
            </a:r>
            <a:endParaRPr sz="21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pic>
        <p:nvPicPr>
          <p:cNvPr id="400" name="Google Shape;400;p36" title="qrcod_65wf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863" y="899625"/>
            <a:ext cx="3176126" cy="31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/>
          <p:nvPr/>
        </p:nvSpPr>
        <p:spPr>
          <a:xfrm>
            <a:off x="5434025" y="614363"/>
            <a:ext cx="998400" cy="998400"/>
          </a:xfrm>
          <a:prstGeom prst="ellipse">
            <a:avLst/>
          </a:prstGeom>
          <a:solidFill>
            <a:srgbClr val="718AC6">
              <a:alpha val="3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36"/>
          <p:cNvGrpSpPr/>
          <p:nvPr/>
        </p:nvGrpSpPr>
        <p:grpSpPr>
          <a:xfrm>
            <a:off x="5960102" y="899632"/>
            <a:ext cx="755358" cy="191930"/>
            <a:chOff x="2641350" y="846250"/>
            <a:chExt cx="413600" cy="105075"/>
          </a:xfrm>
        </p:grpSpPr>
        <p:sp>
          <p:nvSpPr>
            <p:cNvPr id="403" name="Google Shape;403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6"/>
          <p:cNvSpPr/>
          <p:nvPr/>
        </p:nvSpPr>
        <p:spPr>
          <a:xfrm>
            <a:off x="2839800" y="3814794"/>
            <a:ext cx="401700" cy="401700"/>
          </a:xfrm>
          <a:prstGeom prst="ellipse">
            <a:avLst/>
          </a:prstGeom>
          <a:solidFill>
            <a:srgbClr val="718AC6">
              <a:alpha val="3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36"/>
          <p:cNvGrpSpPr/>
          <p:nvPr/>
        </p:nvGrpSpPr>
        <p:grpSpPr>
          <a:xfrm rot="10800000">
            <a:off x="2488712" y="4124041"/>
            <a:ext cx="537556" cy="136576"/>
            <a:chOff x="2641350" y="846250"/>
            <a:chExt cx="413600" cy="105075"/>
          </a:xfrm>
        </p:grpSpPr>
        <p:sp>
          <p:nvSpPr>
            <p:cNvPr id="409" name="Google Shape;409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/>
          <p:nvPr/>
        </p:nvSpPr>
        <p:spPr>
          <a:xfrm>
            <a:off x="5085550" y="382325"/>
            <a:ext cx="1737900" cy="1737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3116525" y="382325"/>
            <a:ext cx="1737900" cy="1737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190875" y="1285075"/>
            <a:ext cx="2694600" cy="8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0" name="Google Shape;420;p37"/>
          <p:cNvSpPr txBox="1"/>
          <p:nvPr>
            <p:ph type="title"/>
          </p:nvPr>
        </p:nvSpPr>
        <p:spPr>
          <a:xfrm>
            <a:off x="521250" y="429975"/>
            <a:ext cx="18714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100">
                <a:latin typeface="Exo 2"/>
                <a:ea typeface="Exo 2"/>
                <a:cs typeface="Exo 2"/>
                <a:sym typeface="Exo 2"/>
              </a:rPr>
              <a:t>Старт</a:t>
            </a:r>
            <a:endParaRPr b="1" sz="410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 flipH="1" rot="10800000">
            <a:off x="3459250" y="391285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2" name="Google Shape;422;p37"/>
          <p:cNvGrpSpPr/>
          <p:nvPr/>
        </p:nvGrpSpPr>
        <p:grpSpPr>
          <a:xfrm>
            <a:off x="2284813" y="3850262"/>
            <a:ext cx="537556" cy="136576"/>
            <a:chOff x="2641350" y="846250"/>
            <a:chExt cx="413600" cy="105075"/>
          </a:xfrm>
        </p:grpSpPr>
        <p:sp>
          <p:nvSpPr>
            <p:cNvPr id="423" name="Google Shape;423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37"/>
          <p:cNvSpPr txBox="1"/>
          <p:nvPr/>
        </p:nvSpPr>
        <p:spPr>
          <a:xfrm>
            <a:off x="4179550" y="2386650"/>
            <a:ext cx="3777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Фотка</a:t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190875" y="2362450"/>
            <a:ext cx="8601600" cy="2402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75" y="2398175"/>
            <a:ext cx="8515625" cy="23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 title="Frame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313" y="422100"/>
            <a:ext cx="1658350" cy="16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 title="Frame 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335" y="422100"/>
            <a:ext cx="1658350" cy="16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7"/>
          <p:cNvSpPr/>
          <p:nvPr/>
        </p:nvSpPr>
        <p:spPr>
          <a:xfrm>
            <a:off x="7054575" y="382325"/>
            <a:ext cx="1737900" cy="1737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33" name="Google Shape;433;p37" title="Frame 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363" y="422100"/>
            <a:ext cx="1658350" cy="16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675" y="1331382"/>
            <a:ext cx="2584700" cy="74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/>
          <p:nvPr/>
        </p:nvSpPr>
        <p:spPr>
          <a:xfrm>
            <a:off x="216100" y="203950"/>
            <a:ext cx="3875100" cy="251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8"/>
          <p:cNvSpPr txBox="1"/>
          <p:nvPr>
            <p:ph type="title"/>
          </p:nvPr>
        </p:nvSpPr>
        <p:spPr>
          <a:xfrm>
            <a:off x="236625" y="356350"/>
            <a:ext cx="38094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Перед самым чек-пойнтом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3145400" y="-394550"/>
            <a:ext cx="998400" cy="9984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38"/>
          <p:cNvGrpSpPr/>
          <p:nvPr/>
        </p:nvGrpSpPr>
        <p:grpSpPr>
          <a:xfrm>
            <a:off x="3649987" y="295966"/>
            <a:ext cx="537556" cy="136576"/>
            <a:chOff x="2641350" y="846250"/>
            <a:chExt cx="413600" cy="105075"/>
          </a:xfrm>
        </p:grpSpPr>
        <p:sp>
          <p:nvSpPr>
            <p:cNvPr id="443" name="Google Shape;443;p3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38"/>
          <p:cNvSpPr txBox="1"/>
          <p:nvPr>
            <p:ph idx="1" type="body"/>
          </p:nvPr>
        </p:nvSpPr>
        <p:spPr>
          <a:xfrm>
            <a:off x="286400" y="1646325"/>
            <a:ext cx="3675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Мы начали новый brain-шторм чтобы накинуть фичей и вообще каких либо идей по реализации  ну и продолжали делать свою работу</a:t>
            </a:r>
            <a:endParaRPr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48" name="Google Shape;448;p38"/>
          <p:cNvCxnSpPr/>
          <p:nvPr/>
        </p:nvCxnSpPr>
        <p:spPr>
          <a:xfrm>
            <a:off x="388400" y="1666000"/>
            <a:ext cx="353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00" y="2802721"/>
            <a:ext cx="3875100" cy="380377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0" name="Google Shape;450;p38"/>
          <p:cNvGrpSpPr/>
          <p:nvPr/>
        </p:nvGrpSpPr>
        <p:grpSpPr>
          <a:xfrm>
            <a:off x="3578025" y="4500070"/>
            <a:ext cx="1550073" cy="548628"/>
            <a:chOff x="2641350" y="846250"/>
            <a:chExt cx="296875" cy="105075"/>
          </a:xfrm>
        </p:grpSpPr>
        <p:sp>
          <p:nvSpPr>
            <p:cNvPr id="451" name="Google Shape;451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38"/>
          <p:cNvSpPr txBox="1"/>
          <p:nvPr/>
        </p:nvSpPr>
        <p:spPr>
          <a:xfrm>
            <a:off x="5203850" y="4581938"/>
            <a:ext cx="333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rPr>
              <a:t>Это мы пытаемся че-то придумать</a:t>
            </a:r>
            <a:endParaRPr b="1" sz="1300">
              <a:solidFill>
                <a:schemeClr val="accent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550" y="203950"/>
            <a:ext cx="5440426" cy="4080324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>
            <a:off x="392925" y="751775"/>
            <a:ext cx="3998700" cy="14460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1" name="Google Shape;461;p39"/>
          <p:cNvSpPr txBox="1"/>
          <p:nvPr>
            <p:ph idx="1" type="subTitle"/>
          </p:nvPr>
        </p:nvSpPr>
        <p:spPr>
          <a:xfrm>
            <a:off x="381825" y="827150"/>
            <a:ext cx="39987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После чекпоинта мы начали подключать таблицу БД для регистрации да и в целом начали работать с бэком, так же начали думать над историей, уведомлениями и другими функциями</a:t>
            </a:r>
            <a:endParaRPr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462" name="Google Shape;462;p39"/>
          <p:cNvSpPr txBox="1"/>
          <p:nvPr>
            <p:ph idx="6" type="title"/>
          </p:nvPr>
        </p:nvSpPr>
        <p:spPr>
          <a:xfrm>
            <a:off x="720000" y="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Ночь с ботом 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0" y="2559350"/>
            <a:ext cx="4009850" cy="267324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50" y="751775"/>
            <a:ext cx="3564350" cy="475245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>
            <p:ph type="title"/>
          </p:nvPr>
        </p:nvSpPr>
        <p:spPr>
          <a:xfrm>
            <a:off x="720000" y="284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Наш прогресс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70" name="Google Shape;470;p40"/>
          <p:cNvGrpSpPr/>
          <p:nvPr/>
        </p:nvGrpSpPr>
        <p:grpSpPr>
          <a:xfrm>
            <a:off x="1636428" y="2644529"/>
            <a:ext cx="5615663" cy="488496"/>
            <a:chOff x="1636428" y="2644529"/>
            <a:chExt cx="5615663" cy="488496"/>
          </a:xfrm>
        </p:grpSpPr>
        <p:grpSp>
          <p:nvGrpSpPr>
            <p:cNvPr id="471" name="Google Shape;471;p40"/>
            <p:cNvGrpSpPr/>
            <p:nvPr/>
          </p:nvGrpSpPr>
          <p:grpSpPr>
            <a:xfrm>
              <a:off x="4410085" y="2644529"/>
              <a:ext cx="1412070" cy="291507"/>
              <a:chOff x="4808316" y="2800065"/>
              <a:chExt cx="1999386" cy="412910"/>
            </a:xfrm>
          </p:grpSpPr>
          <p:sp>
            <p:nvSpPr>
              <p:cNvPr id="472" name="Google Shape;472;p40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3" name="Google Shape;473;p4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74" name="Google Shape;474;p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75" name="Google Shape;475;p4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76" name="Google Shape;476;p40"/>
            <p:cNvCxnSpPr/>
            <p:nvPr/>
          </p:nvCxnSpPr>
          <p:spPr>
            <a:xfrm>
              <a:off x="7219020" y="2681560"/>
              <a:ext cx="0" cy="25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7" name="Google Shape;477;p40"/>
            <p:cNvSpPr/>
            <p:nvPr/>
          </p:nvSpPr>
          <p:spPr>
            <a:xfrm>
              <a:off x="7186391" y="2644549"/>
              <a:ext cx="65700" cy="657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p40"/>
            <p:cNvGrpSpPr/>
            <p:nvPr/>
          </p:nvGrpSpPr>
          <p:grpSpPr>
            <a:xfrm>
              <a:off x="1636428" y="2644549"/>
              <a:ext cx="1419607" cy="291865"/>
              <a:chOff x="803163" y="1111974"/>
              <a:chExt cx="591158" cy="121545"/>
            </a:xfrm>
          </p:grpSpPr>
          <p:grpSp>
            <p:nvGrpSpPr>
              <p:cNvPr id="479" name="Google Shape;479;p40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480" name="Google Shape;480;p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81" name="Google Shape;481;p4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2" name="Google Shape;482;p40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40"/>
            <p:cNvGrpSpPr/>
            <p:nvPr/>
          </p:nvGrpSpPr>
          <p:grpSpPr>
            <a:xfrm>
              <a:off x="3026230" y="2842043"/>
              <a:ext cx="1412840" cy="290982"/>
              <a:chOff x="1381910" y="1194219"/>
              <a:chExt cx="588340" cy="121177"/>
            </a:xfrm>
          </p:grpSpPr>
          <p:grpSp>
            <p:nvGrpSpPr>
              <p:cNvPr id="484" name="Google Shape;484;p40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85" name="Google Shape;485;p4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86" name="Google Shape;486;p4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7" name="Google Shape;487;p40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40"/>
            <p:cNvGrpSpPr/>
            <p:nvPr/>
          </p:nvGrpSpPr>
          <p:grpSpPr>
            <a:xfrm>
              <a:off x="5788247" y="2842050"/>
              <a:ext cx="1429853" cy="290975"/>
              <a:chOff x="2532079" y="1194222"/>
              <a:chExt cx="595425" cy="121174"/>
            </a:xfrm>
          </p:grpSpPr>
          <p:grpSp>
            <p:nvGrpSpPr>
              <p:cNvPr id="489" name="Google Shape;489;p40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90" name="Google Shape;490;p4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91" name="Google Shape;491;p4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2" name="Google Shape;492;p40"/>
              <p:cNvSpPr/>
              <p:nvPr/>
            </p:nvSpPr>
            <p:spPr>
              <a:xfrm>
                <a:off x="2546104" y="1194222"/>
                <a:ext cx="5814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3" name="Google Shape;493;p40"/>
          <p:cNvSpPr txBox="1"/>
          <p:nvPr/>
        </p:nvSpPr>
        <p:spPr>
          <a:xfrm>
            <a:off x="953417" y="1586525"/>
            <a:ext cx="1417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День</a:t>
            </a:r>
            <a:endParaRPr i="0" sz="25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953425" y="1979000"/>
            <a:ext cx="14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Структура и логика </a:t>
            </a:r>
            <a:endParaRPr i="0" sz="14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3726751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Ночь</a:t>
            </a:r>
            <a:endParaRPr i="0" sz="25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3726751" y="1901900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Чат поддержка и регистрация</a:t>
            </a:r>
            <a:endParaRPr i="0" sz="14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6512125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День</a:t>
            </a:r>
            <a:endParaRPr i="0" sz="25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8" name="Google Shape;498;p40"/>
          <p:cNvSpPr txBox="1"/>
          <p:nvPr/>
        </p:nvSpPr>
        <p:spPr>
          <a:xfrm>
            <a:off x="6512125" y="1901900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Палировка бота</a:t>
            </a:r>
            <a:endParaRPr i="0" sz="14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99" name="Google Shape;499;p40"/>
          <p:cNvSpPr txBox="1"/>
          <p:nvPr/>
        </p:nvSpPr>
        <p:spPr>
          <a:xfrm>
            <a:off x="2348392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Вечер</a:t>
            </a:r>
            <a:endParaRPr i="0" sz="25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2215950" y="3729500"/>
            <a:ext cx="1729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Визуал и минимально взаимодействие</a:t>
            </a:r>
            <a:endParaRPr i="0" sz="14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>
            <a:off x="5119946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Утро</a:t>
            </a:r>
            <a:endParaRPr i="0" sz="25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5119946" y="3628325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Подключение бд и админ панель</a:t>
            </a:r>
            <a:endParaRPr i="0" sz="1400" u="none" cap="none" strike="noStrike">
              <a:solidFill>
                <a:schemeClr val="accent2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grpSp>
        <p:nvGrpSpPr>
          <p:cNvPr id="503" name="Google Shape;503;p40"/>
          <p:cNvGrpSpPr/>
          <p:nvPr/>
        </p:nvGrpSpPr>
        <p:grpSpPr>
          <a:xfrm rot="10800000">
            <a:off x="-466752" y="434375"/>
            <a:ext cx="1550073" cy="548628"/>
            <a:chOff x="2758075" y="846250"/>
            <a:chExt cx="296875" cy="105075"/>
          </a:xfrm>
        </p:grpSpPr>
        <p:sp>
          <p:nvSpPr>
            <p:cNvPr id="504" name="Google Shape;504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/>
          <p:nvPr/>
        </p:nvSpPr>
        <p:spPr>
          <a:xfrm>
            <a:off x="3320042" y="1168200"/>
            <a:ext cx="2514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6019467" y="1168200"/>
            <a:ext cx="2514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620617" y="1168200"/>
            <a:ext cx="2514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Наши  планы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5" name="Google Shape;515;p41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Минимально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6" name="Google Shape;516;p41"/>
          <p:cNvSpPr txBox="1"/>
          <p:nvPr>
            <p:ph idx="1" type="subTitle"/>
          </p:nvPr>
        </p:nvSpPr>
        <p:spPr>
          <a:xfrm>
            <a:off x="722675" y="29336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Exo 2 SemiBold"/>
                <a:ea typeface="Exo 2 SemiBold"/>
                <a:cs typeface="Exo 2 SemiBold"/>
                <a:sym typeface="Exo 2 SemiBold"/>
              </a:rPr>
              <a:t>Дописать мелкие функции и убрать мелкие баги</a:t>
            </a:r>
            <a:endParaRPr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517" name="Google Shape;517;p41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Реализуемо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8" name="Google Shape;518;p41"/>
          <p:cNvSpPr txBox="1"/>
          <p:nvPr>
            <p:ph idx="3" type="subTitle"/>
          </p:nvPr>
        </p:nvSpPr>
        <p:spPr>
          <a:xfrm>
            <a:off x="3406475" y="29336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latin typeface="Exo 2 SemiBold"/>
                <a:ea typeface="Exo 2 SemiBold"/>
                <a:cs typeface="Exo 2 SemiBold"/>
                <a:sym typeface="Exo 2 SemiBold"/>
              </a:rPr>
              <a:t>Минимальный план+ доделать админскую панель  и работу с бд </a:t>
            </a:r>
            <a:endParaRPr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519" name="Google Shape;519;p41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>
                <a:latin typeface="Exo 2"/>
                <a:ea typeface="Exo 2"/>
                <a:cs typeface="Exo 2"/>
                <a:sym typeface="Exo 2"/>
              </a:rPr>
              <a:t>Можно, но сложно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0" name="Google Shape;520;p41"/>
          <p:cNvSpPr txBox="1"/>
          <p:nvPr>
            <p:ph idx="5" type="subTitle"/>
          </p:nvPr>
        </p:nvSpPr>
        <p:spPr>
          <a:xfrm>
            <a:off x="6090275" y="2859775"/>
            <a:ext cx="2336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latin typeface="Exo 2 SemiBold"/>
                <a:ea typeface="Exo 2 SemiBold"/>
                <a:cs typeface="Exo 2 SemiBold"/>
                <a:sym typeface="Exo 2 SemiBold"/>
              </a:rPr>
              <a:t>Реализуемо+ Геолокация+ по фото загрузка данных в эксель</a:t>
            </a:r>
            <a:endParaRPr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grpSp>
        <p:nvGrpSpPr>
          <p:cNvPr id="521" name="Google Shape;521;p41"/>
          <p:cNvGrpSpPr/>
          <p:nvPr/>
        </p:nvGrpSpPr>
        <p:grpSpPr>
          <a:xfrm rot="10800000">
            <a:off x="4305897" y="4124971"/>
            <a:ext cx="537556" cy="136576"/>
            <a:chOff x="2641350" y="846250"/>
            <a:chExt cx="413600" cy="105075"/>
          </a:xfrm>
        </p:grpSpPr>
        <p:sp>
          <p:nvSpPr>
            <p:cNvPr id="522" name="Google Shape;522;p4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 rot="10800000">
            <a:off x="6989697" y="4124971"/>
            <a:ext cx="537556" cy="136576"/>
            <a:chOff x="2641350" y="846250"/>
            <a:chExt cx="413600" cy="105075"/>
          </a:xfrm>
        </p:grpSpPr>
        <p:sp>
          <p:nvSpPr>
            <p:cNvPr id="527" name="Google Shape;527;p4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41"/>
          <p:cNvGrpSpPr/>
          <p:nvPr/>
        </p:nvGrpSpPr>
        <p:grpSpPr>
          <a:xfrm rot="10800000">
            <a:off x="1622097" y="4124971"/>
            <a:ext cx="537556" cy="136576"/>
            <a:chOff x="2641350" y="846250"/>
            <a:chExt cx="413600" cy="105075"/>
          </a:xfrm>
        </p:grpSpPr>
        <p:sp>
          <p:nvSpPr>
            <p:cNvPr id="532" name="Google Shape;532;p4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6" name="Google Shape;536;p41"/>
          <p:cNvCxnSpPr/>
          <p:nvPr/>
        </p:nvCxnSpPr>
        <p:spPr>
          <a:xfrm>
            <a:off x="722674" y="2837567"/>
            <a:ext cx="7715700" cy="2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37" name="Google Shape;537;p41"/>
          <p:cNvGrpSpPr/>
          <p:nvPr/>
        </p:nvGrpSpPr>
        <p:grpSpPr>
          <a:xfrm>
            <a:off x="6984162" y="1490982"/>
            <a:ext cx="548625" cy="548637"/>
            <a:chOff x="5648375" y="1427025"/>
            <a:chExt cx="483200" cy="483125"/>
          </a:xfrm>
        </p:grpSpPr>
        <p:sp>
          <p:nvSpPr>
            <p:cNvPr id="538" name="Google Shape;538;p41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41"/>
          <p:cNvSpPr/>
          <p:nvPr/>
        </p:nvSpPr>
        <p:spPr>
          <a:xfrm>
            <a:off x="1643982" y="1490992"/>
            <a:ext cx="493786" cy="548617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4272922" y="1490972"/>
            <a:ext cx="603507" cy="548657"/>
          </a:xfrm>
          <a:custGeom>
            <a:rect b="b" l="l" r="r" t="t"/>
            <a:pathLst>
              <a:path extrusionOk="0" h="18246" w="19655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1484375" y="1860198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4360117" y="1388348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7057617" y="1462407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